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96" r:id="rId2"/>
    <p:sldMasterId id="2147483708" r:id="rId3"/>
    <p:sldMasterId id="2147483720" r:id="rId4"/>
    <p:sldMasterId id="2147483732" r:id="rId5"/>
    <p:sldMasterId id="2147483768" r:id="rId6"/>
    <p:sldMasterId id="2147483780" r:id="rId7"/>
    <p:sldMasterId id="2147483792" r:id="rId8"/>
    <p:sldMasterId id="2147483816" r:id="rId9"/>
    <p:sldMasterId id="2147483828" r:id="rId10"/>
    <p:sldMasterId id="2147483840" r:id="rId11"/>
    <p:sldMasterId id="2147483864" r:id="rId12"/>
  </p:sldMasterIdLst>
  <p:sldIdLst>
    <p:sldId id="256" r:id="rId13"/>
    <p:sldId id="257" r:id="rId14"/>
    <p:sldId id="258" r:id="rId15"/>
    <p:sldId id="261" r:id="rId16"/>
    <p:sldId id="267" r:id="rId17"/>
    <p:sldId id="259" r:id="rId18"/>
    <p:sldId id="260" r:id="rId19"/>
    <p:sldId id="262" r:id="rId20"/>
    <p:sldId id="268" r:id="rId21"/>
    <p:sldId id="263" r:id="rId22"/>
    <p:sldId id="264" r:id="rId23"/>
    <p:sldId id="265" r:id="rId24"/>
    <p:sldId id="266" r:id="rId25"/>
    <p:sldId id="269" r:id="rId26"/>
    <p:sldId id="270" r:id="rId27"/>
    <p:sldId id="271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wzh.su/mineralka-inform/54-lysogorskaya-voda-medicinskoye-zakluchenie.html" TargetMode="External"/><Relationship Id="rId2" Type="http://schemas.openxmlformats.org/officeDocument/2006/relationships/hyperlink" Target="https://mcoip.ru/blog/2022/03/29/issledovatelskaya-rabota-vliyanie-zhivoj-i-mertvoj-vody-na-vshozhest-semyan-rost-i-razvitie-rastenij/" TargetMode="External"/><Relationship Id="rId1" Type="http://schemas.openxmlformats.org/officeDocument/2006/relationships/slideLayout" Target="../slideLayouts/slideLayout125.xml"/><Relationship Id="rId5" Type="http://schemas.openxmlformats.org/officeDocument/2006/relationships/hyperlink" Target="https://georgievsk.ru/city/sela-i-stanitsy/lysogorskaya.php" TargetMode="External"/><Relationship Id="rId4" Type="http://schemas.openxmlformats.org/officeDocument/2006/relationships/hyperlink" Target="https://www.armmuseum.ru/news-blog/water-traditions-in-armenia-202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558608" cy="13955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«Живая и минеральная вода»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933056"/>
            <a:ext cx="3848472" cy="1559024"/>
          </a:xfrm>
        </p:spPr>
        <p:txBody>
          <a:bodyPr>
            <a:norm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Савченко В. М.</a:t>
            </a:r>
          </a:p>
          <a:p>
            <a:pPr algn="r"/>
            <a:r>
              <a:rPr lang="ru-RU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Недбайло</a:t>
            </a:r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М. В.</a:t>
            </a:r>
          </a:p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Капустин Р. И</a:t>
            </a:r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88640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"Средняя общеобразовательная школа № 15 имени А.З. Потапова ст. 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Лысогорской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7997" y="602128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Лысогорская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8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en-US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минеральной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воды.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755576" y="1772816"/>
            <a:ext cx="7992888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брали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стаканчика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наливали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стакан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виду минеральной воды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опускали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 датчик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записывали результаты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проведения опытов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растворов минеральных вод ближе к слабо-щелочному или нейтральному и является доказательством того что вода является безопасной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живых организмов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14858507"/>
              </p:ext>
            </p:extLst>
          </p:nvPr>
        </p:nvGraphicFramePr>
        <p:xfrm>
          <a:off x="107504" y="4581127"/>
          <a:ext cx="8856984" cy="2088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598"/>
                <a:gridCol w="5503138"/>
                <a:gridCol w="2822248"/>
              </a:tblGrid>
              <a:tr h="5220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414" marR="464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414" marR="464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414" marR="46414" marT="0" marB="0"/>
                </a:tc>
              </a:tr>
              <a:tr h="522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414" marR="464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Лысогорская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414" marR="464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414" marR="46414" marT="0" marB="0"/>
                </a:tc>
              </a:tr>
              <a:tr h="522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414" marR="464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Живая вода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414" marR="464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414" marR="46414" marT="0" marB="0"/>
                </a:tc>
              </a:tr>
              <a:tr h="522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414" marR="464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Мертвая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414" marR="464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414" marR="464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17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 - ионов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минеральной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11560" y="1988840"/>
                <a:ext cx="8280920" cy="1512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Чтобы узнать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находятся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воде сульфаты, мы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чистые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стаканы налили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воду и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добавили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неё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раствор 5%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Cl</m:t>
                        </m:r>
                      </m:e>
                      <m:sub>
                        <m:r>
                          <a:rPr lang="ru-RU" i="1"/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Результаты внесли в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таблицу.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11560" y="1988840"/>
                <a:ext cx="8280920" cy="1512168"/>
              </a:xfrm>
              <a:blipFill rotWithShape="1">
                <a:blip r:embed="rId2"/>
                <a:stretch>
                  <a:fillRect l="-1104" t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2180352633"/>
                  </p:ext>
                </p:extLst>
              </p:nvPr>
            </p:nvGraphicFramePr>
            <p:xfrm>
              <a:off x="3779912" y="3356985"/>
              <a:ext cx="5184576" cy="23042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0640"/>
                    <a:gridCol w="3071003"/>
                    <a:gridCol w="1682933"/>
                  </a:tblGrid>
                  <a:tr h="5194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Название минеральной воды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2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>
                                        <a:effectLst/>
                                      </a:rPr>
                                      <m:t>𝑺𝑶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1200">
                                        <a:effectLst/>
                                      </a:rPr>
                                      <m:t>𝟐</m:t>
                                    </m:r>
                                    <m:r>
                                      <a:rPr lang="ru-RU" sz="1200">
                                        <a:effectLst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</a:tr>
                  <a:tr h="806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err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Лысогорская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вода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Значительное помутнение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</a:tr>
                  <a:tr h="4891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«Живая» 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вода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помутнение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</a:tr>
                  <a:tr h="4891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«Мертвая»</a:t>
                          </a:r>
                          <a:r>
                            <a:rPr lang="ru-RU" sz="1200" baseline="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200" baseline="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вода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помутнение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2180352633"/>
                  </p:ext>
                </p:extLst>
              </p:nvPr>
            </p:nvGraphicFramePr>
            <p:xfrm>
              <a:off x="3779912" y="3356985"/>
              <a:ext cx="5184576" cy="23042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0640"/>
                    <a:gridCol w="3071003"/>
                    <a:gridCol w="1682933"/>
                  </a:tblGrid>
                  <a:tr h="5194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Название минеральной воды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6414" marR="46414" marT="0" marB="0">
                        <a:blipFill rotWithShape="1">
                          <a:blip r:embed="rId3"/>
                          <a:stretch>
                            <a:fillRect l="-208333" t="-1176" b="-344706"/>
                          </a:stretch>
                        </a:blipFill>
                      </a:tcPr>
                    </a:tc>
                  </a:tr>
                  <a:tr h="806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err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Лысогорская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вода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Значительное помутнение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</a:tr>
                  <a:tr h="4891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«Живая» 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вода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помутнение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</a:tr>
                  <a:tr h="4891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«Мертвая»</a:t>
                          </a:r>
                          <a:r>
                            <a:rPr lang="ru-RU" sz="1200" baseline="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200" baseline="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вода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помутнение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2430140" cy="25195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3" y="6189576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Сульфат – ионы содержатся во всех исследуемых образцах воды, наибольшее содержание сульфат – ионов обнаружено в воде источника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5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хлорид - ионов в минеральной воде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39552" y="1844824"/>
                <a:ext cx="8208912" cy="8640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определения иона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/>
                          <m:t>Cl</m:t>
                        </m:r>
                      </m:e>
                      <m:sup>
                        <m:r>
                          <a:rPr lang="ru-RU" i="1"/>
                          <m:t>−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мы добавили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10% раствор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NO</m:t>
                        </m:r>
                      </m:e>
                      <m:sub>
                        <m:r>
                          <a:rPr lang="ru-RU" i="1"/>
                          <m:t>3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полученные результаты  реакции 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занесли в таблицу.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39552" y="1844824"/>
                <a:ext cx="8208912" cy="864096"/>
              </a:xfrm>
              <a:blipFill rotWithShape="1">
                <a:blip r:embed="rId2"/>
                <a:stretch>
                  <a:fillRect l="-1189" t="-5674" b="-120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2140198705"/>
                  </p:ext>
                </p:extLst>
              </p:nvPr>
            </p:nvGraphicFramePr>
            <p:xfrm>
              <a:off x="323528" y="3573016"/>
              <a:ext cx="8496944" cy="17739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7119"/>
                    <a:gridCol w="5009158"/>
                    <a:gridCol w="2810667"/>
                  </a:tblGrid>
                  <a:tr h="372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Название минеральной воды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</a:rPr>
                                      <m:t>𝐂𝐥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</a:tr>
                  <a:tr h="4671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err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Лысогорская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вода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осадок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</a:tr>
                  <a:tr h="4671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«Живая» вода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помутнение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</a:tr>
                  <a:tr h="4671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«Мертвая»</a:t>
                          </a:r>
                          <a:r>
                            <a:rPr lang="ru-RU" sz="1200" baseline="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вода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помутнение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2140198705"/>
                  </p:ext>
                </p:extLst>
              </p:nvPr>
            </p:nvGraphicFramePr>
            <p:xfrm>
              <a:off x="323528" y="3573016"/>
              <a:ext cx="8496944" cy="17739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7119"/>
                    <a:gridCol w="5009158"/>
                    <a:gridCol w="2810667"/>
                  </a:tblGrid>
                  <a:tr h="372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Название минеральной воды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6414" marR="46414" marT="0" marB="0">
                        <a:blipFill rotWithShape="1">
                          <a:blip r:embed="rId3"/>
                          <a:stretch>
                            <a:fillRect l="-202386" b="-378689"/>
                          </a:stretch>
                        </a:blipFill>
                      </a:tcPr>
                    </a:tc>
                  </a:tr>
                  <a:tr h="4671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err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Лысогорская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вода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осадок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</a:tr>
                  <a:tr h="4671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«Живая» вода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помутнение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</a:tr>
                  <a:tr h="4671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«Мертвая»</a:t>
                          </a:r>
                          <a:r>
                            <a:rPr lang="ru-RU" sz="1200" baseline="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вода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помутнение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46414" marR="46414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323528" y="5517232"/>
            <a:ext cx="7776864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 состав исследуемой воды входят хлорид-ионы. Осадок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воде был светло- желтого цвета, это свидетельствует о наличии в ее составе не только хлорид-ионов, а так же иодид-ионов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39552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образцов исследуемой воды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fontAlgn="t"/>
            <a:r>
              <a:rPr lang="ru-RU" dirty="0" err="1"/>
              <a:t>Лысогорская</a:t>
            </a:r>
            <a:endParaRPr lang="ru-RU" dirty="0"/>
          </a:p>
          <a:p>
            <a:pPr fontAlgn="t"/>
            <a:r>
              <a:rPr lang="ru-RU" dirty="0"/>
              <a:t>Замачивание семян</a:t>
            </a:r>
          </a:p>
          <a:p>
            <a:pPr fontAlgn="t"/>
            <a:r>
              <a:rPr lang="ru-RU" dirty="0"/>
              <a:t>Посадка семян в почву(прок.)</a:t>
            </a:r>
          </a:p>
          <a:p>
            <a:pPr fontAlgn="t"/>
            <a:r>
              <a:rPr lang="ru-RU" b="1" i="1" dirty="0"/>
              <a:t>Проросли (4-й день)</a:t>
            </a:r>
            <a:endParaRPr lang="ru-RU" dirty="0"/>
          </a:p>
          <a:p>
            <a:pPr fontAlgn="t"/>
            <a:r>
              <a:rPr lang="ru-RU" dirty="0"/>
              <a:t>Развитие</a:t>
            </a:r>
          </a:p>
          <a:p>
            <a:pPr fontAlgn="t"/>
            <a:r>
              <a:rPr lang="ru-RU" b="1" dirty="0"/>
              <a:t>Расправились семядольные листья (9-й день)                               </a:t>
            </a:r>
            <a:endParaRPr lang="ru-RU" dirty="0"/>
          </a:p>
          <a:p>
            <a:pPr fontAlgn="t"/>
            <a:r>
              <a:rPr lang="ru-RU" dirty="0"/>
              <a:t>Стебель, 90 мм</a:t>
            </a:r>
          </a:p>
          <a:p>
            <a:pPr fontAlgn="t"/>
            <a:r>
              <a:rPr lang="ru-RU" dirty="0"/>
              <a:t>Развитие</a:t>
            </a:r>
          </a:p>
          <a:p>
            <a:pPr fontAlgn="t"/>
            <a:r>
              <a:rPr lang="ru-RU" b="1" i="1" dirty="0"/>
              <a:t>1-й  наст. лист (17-й день)</a:t>
            </a:r>
            <a:endParaRPr lang="ru-RU" dirty="0"/>
          </a:p>
          <a:p>
            <a:pPr fontAlgn="t"/>
            <a:r>
              <a:rPr lang="ru-RU" dirty="0"/>
              <a:t>Развитие</a:t>
            </a:r>
          </a:p>
          <a:p>
            <a:pPr fontAlgn="t"/>
            <a:r>
              <a:rPr lang="ru-RU" b="1" dirty="0"/>
              <a:t>2-й  наст.  лист (21-й день)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5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скорости  прорастания семян огурца</a:t>
            </a:r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вида воды.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08912" cy="936104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Гипотеза.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живой воде семена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развиваться быстрее, чем в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мертвой и из источника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Лысогорский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работы: 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Замачивали семена огурца в трех видах воды. Затем высевали в почву.   Поливали малыми порциями каждый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день. Следили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основными изменениями (всходы, формирование семядольных листьев, появление настоящих листьев, длина стебля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Результаты занесли в таблицу.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73920039"/>
              </p:ext>
            </p:extLst>
          </p:nvPr>
        </p:nvGraphicFramePr>
        <p:xfrm>
          <a:off x="539552" y="2564904"/>
          <a:ext cx="8064895" cy="3737407"/>
        </p:xfrm>
        <a:graphic>
          <a:graphicData uri="http://schemas.openxmlformats.org/drawingml/2006/table">
            <a:tbl>
              <a:tblPr/>
              <a:tblGrid>
                <a:gridCol w="2022466"/>
                <a:gridCol w="2022466"/>
                <a:gridCol w="2022466"/>
                <a:gridCol w="1997497"/>
              </a:tblGrid>
              <a:tr h="1855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Дата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Вода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Живая</a:t>
                      </a:r>
                      <a:endParaRPr lang="ru-RU" sz="110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</a:rPr>
                        <a:t>Мертвая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Times New Roman"/>
                        </a:rPr>
                        <a:t>Лысогорская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</a:rPr>
                        <a:t>17.10.22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Замачивание семян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Замачивание семян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</a:rPr>
                        <a:t>Замачивание семян</a:t>
                      </a:r>
                      <a:endParaRPr lang="ru-RU" sz="1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</a:rPr>
                        <a:t>20.10.22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Посадка семян в почву (прок.)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Посадка семян в почву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</a:rPr>
                        <a:t>Посадка семян в почву</a:t>
                      </a:r>
                      <a:endParaRPr lang="ru-RU" sz="1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</a:rPr>
                        <a:t>23.10.22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</a:rPr>
                        <a:t>Проросли (4-й день)                            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—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6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</a:rPr>
                        <a:t>26.10.22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</a:rPr>
                        <a:t>Расправились семядольные листья (7-й день)                                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—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</a:rPr>
                        <a:t>29.10.22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Развитие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</a:rPr>
                        <a:t>Проросли (9-й день)                         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</a:rPr>
                        <a:t>01.11.22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Развитие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</a:rPr>
                        <a:t>Расправились семядольные листья (13-й день)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</a:rPr>
                        <a:t>04.</a:t>
                      </a:r>
                      <a:r>
                        <a:rPr lang="ru-RU" sz="1100" dirty="0" smtClean="0">
                          <a:effectLst/>
                          <a:latin typeface="Times New Roman"/>
                        </a:rPr>
                        <a:t>11.22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</a:rPr>
                        <a:t>1 -й наст. лист (15 –й день)</a:t>
                      </a:r>
                      <a:endParaRPr lang="ru-RU" sz="110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Развитие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</a:rPr>
                        <a:t>07.</a:t>
                      </a:r>
                      <a:r>
                        <a:rPr lang="ru-RU" sz="1100" dirty="0" smtClean="0">
                          <a:effectLst/>
                          <a:latin typeface="Times New Roman"/>
                        </a:rPr>
                        <a:t>11.22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Развитие</a:t>
                      </a:r>
                      <a:endParaRPr lang="ru-RU" sz="110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Развитие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</a:rPr>
                        <a:t>10.</a:t>
                      </a:r>
                      <a:r>
                        <a:rPr lang="ru-RU" sz="1100" dirty="0" smtClean="0">
                          <a:effectLst/>
                          <a:latin typeface="Times New Roman"/>
                        </a:rPr>
                        <a:t>11.22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</a:rPr>
                        <a:t>2-й наст. лист (19 день)</a:t>
                      </a:r>
                      <a:endParaRPr lang="ru-RU" sz="110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</a:rPr>
                        <a:t>1-й наст. лист (19 день)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</a:rPr>
                        <a:t>13.</a:t>
                      </a:r>
                      <a:r>
                        <a:rPr lang="ru-RU" sz="1100" dirty="0" smtClean="0">
                          <a:effectLst/>
                          <a:latin typeface="Times New Roman"/>
                        </a:rPr>
                        <a:t>11.22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Развитие</a:t>
                      </a:r>
                      <a:endParaRPr lang="ru-RU" sz="110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Развитие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</a:txBody>
                  <a:tcPr marL="31985" marR="31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16463" y="3706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7F7D8E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5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Живая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ускоряет процессы прорастания семян и развития  растений огурца,  мертвая –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замедляет, а в воде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Лысогорская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из-за значительного содержания солей семена набухли, но не проросли.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8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54509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effectLst/>
              </a:rPr>
              <a:t>                                                                       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являлось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различий в свойствах воды из минеральных источников ст.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ее влияние на рост и развитие растений.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было установлено, что образцы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имеют не значительные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по физическим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исследуемым параметрам (плотность и теплоёмкость).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химического исследования выяснилось, что в состав воды из разных источников входят одни и те же химические элементы, но некоторые из них находятся в разных процентных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отношениях, в воде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Лысогорская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присутствуют ионы йода.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опыта по влиянию воды на скорость прорастания семян установлено, что семена, замоченные в «живой» воде, прорастают быстрее.</a:t>
            </a:r>
            <a:b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все полученные выводы, можно утверждать, что вода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названием «живая» и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мёртвая» практически не отличаются друг от друга по физическим параметрам и очень схожи по химическому составу. Значит, они должны оказывать практически одинаковое влияние на организмы, а их деление на «живую» и «мёртвую» весьма условно. Но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отметить, что рН живой воды ближе к нейтральному, а мертвой слабокислый.  Этим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объяснить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влияние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прорастания семян огурца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всходов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было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различий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свойствах воды из минеральных источников ст.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рост и развитие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34176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43800" cy="612068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https://mcoip.ru/blog/2022/03/29/issledovatelskaya-rabota-vliyanie-zhivoj-i-mertvoj-vody-na-vshozhest-semyan-rost-i-razvitie-rastenij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Физика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 – 9 классы: проект. – М. : Просвещение, 2018. – 48 с. – (Стандарты второго поколения).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авторской программы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А.В.Перышкина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Е.М.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Гутник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 С использованием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центра «ТОЧКА РОСТА»7-11 классы/Министерство просвещения Российской Федерации/,2021г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mwzh.su/mineralka-inform/54-lysogorskaya-voda-medicinskoye-zakluchenie.html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www.armmuseum.ru/news-blog/water-traditions-in-armenia-2022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georgievsk.ru/city/sela-i-stanitsy/lysogorskaya.php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Химия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учебник для общеобразовательных учреждений / Г.Е. Рудзитис, Ф.Г. Фельдман. 4 издание. Просвещение, 2016-2021г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Ашахматина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 Я. Школьный экологический мониторинг – М.:АГАР, 2000 г.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Чернова М. Н. Основы экологии -  М.: Дрофа,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2006 г.</a:t>
            </a:r>
            <a:b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9.Шустов С. Б., Шустова Л. В.: Химические основы экологии – М: Просвещение 1994 г.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8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7859216" cy="4525963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 наличие различий в свойствах воды из минеральных источников ст.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Лысогорской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ее влияние на рост и развитие растений.</a:t>
            </a:r>
          </a:p>
          <a:p>
            <a:r>
              <a:rPr lang="ru-RU" sz="20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Исследовать физические свойства воды из источников                 «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Лысогорская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Хачкар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Сравнить химический состав воды из этих источников.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Исследовать влияние воды из источников на прорастание семян.</a:t>
            </a:r>
          </a:p>
        </p:txBody>
      </p:sp>
    </p:spTree>
    <p:extLst>
      <p:ext uri="{BB962C8B-B14F-4D97-AF65-F5344CB8AC3E}">
        <p14:creationId xmlns:p14="http://schemas.microsoft.com/office/powerpoint/2010/main" val="3966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«Живая и минеральная вода».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520940" cy="25922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выбранной темы состоит в том, что вода – самое распространенное и обладающее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лечебными свойствами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вещество,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этим, необходимо исследовать (физические, химические и биологические) свойства живой, мертвой и лечебной минеральной воды,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расширяя тем самым кругозор знаний о воде.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 образцов исследуемой воды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провести работу мы  съездили на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Хачкар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 источнику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набрали воду из источников с названиями «Живая вода», «Мёртвая вода» и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Исследовали физические параметры воды из этих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источников, а именно плотность и температуру кипения.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основе проведенных экспериментов сделали выводы.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4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32" y="3764653"/>
            <a:ext cx="2214162" cy="2952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664"/>
            <a:ext cx="2106234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70" y="3764653"/>
            <a:ext cx="2232250" cy="2976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81" y="440668"/>
            <a:ext cx="2052228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64653"/>
            <a:ext cx="2232248" cy="29763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5" y="404664"/>
            <a:ext cx="22322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8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230863"/>
              </p:ext>
            </p:extLst>
          </p:nvPr>
        </p:nvGraphicFramePr>
        <p:xfrm>
          <a:off x="13088" y="2651632"/>
          <a:ext cx="9095416" cy="31536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99448"/>
                <a:gridCol w="2398118"/>
                <a:gridCol w="4197850"/>
              </a:tblGrid>
              <a:tr h="633644">
                <a:tc>
                  <a:txBody>
                    <a:bodyPr/>
                    <a:lstStyle/>
                    <a:p>
                      <a:pPr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Образцы воды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marR="95250" algn="ctr">
                        <a:lnSpc>
                          <a:spcPts val="150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ρ,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/см</a:t>
                      </a:r>
                      <a:r>
                        <a:rPr lang="ru-RU" sz="14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5090" algn="ctr">
                        <a:lnSpc>
                          <a:spcPts val="150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погрешность</a:t>
                      </a: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∆ρ,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/см</a:t>
                      </a:r>
                      <a:r>
                        <a:rPr lang="ru-RU" sz="14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0412">
                <a:tc>
                  <a:txBody>
                    <a:bodyPr/>
                    <a:lstStyle/>
                    <a:p>
                      <a:pPr marL="370840" marR="3625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Живая»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источника 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Хачкар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509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0,005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13883">
                <a:tc>
                  <a:txBody>
                    <a:bodyPr/>
                    <a:lstStyle/>
                    <a:p>
                      <a:pPr marL="370840" marR="362585" indent="0" algn="ctr" defTabSz="914400" rtl="0" eaLnBrk="1" fontAlgn="auto" latinLnBrk="0" hangingPunct="1">
                        <a:lnSpc>
                          <a:spcPts val="15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«Мёртвая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источника 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Хачкар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70840" marR="3625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509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45693">
                <a:tc>
                  <a:txBody>
                    <a:bodyPr/>
                    <a:lstStyle/>
                    <a:p>
                      <a:pPr marL="368935" marR="36385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 «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Лысогорская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509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плотности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исследуемой 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2" y="836712"/>
            <a:ext cx="9097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рассчитать плотность воды, взятой из разных источников.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мензурка (высота 0,4м), ареометр (предел измерения 1,015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г/см</a:t>
            </a:r>
            <a:r>
              <a:rPr lang="ru-RU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 плотность с помощью ареометра.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измерения занесены в таблицу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2" y="5877272"/>
            <a:ext cx="9097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с учётом погрешности используемого прибора можно считать, что плотность у всех образцов приблизительно одинаковая.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9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762926"/>
              </p:ext>
            </p:extLst>
          </p:nvPr>
        </p:nvGraphicFramePr>
        <p:xfrm>
          <a:off x="258945" y="2636912"/>
          <a:ext cx="8604448" cy="34501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7620"/>
                <a:gridCol w="4916828"/>
              </a:tblGrid>
              <a:tr h="1005657">
                <a:tc>
                  <a:txBody>
                    <a:bodyPr/>
                    <a:lstStyle/>
                    <a:p>
                      <a:pPr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Образцы  воды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82550" algn="ctr">
                        <a:lnSpc>
                          <a:spcPts val="1505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Температура</a:t>
                      </a:r>
                      <a:r>
                        <a:rPr lang="ru-RU" sz="1400" spc="-1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кипения,</a:t>
                      </a:r>
                      <a:r>
                        <a:rPr lang="ru-RU" sz="1400" spc="-1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°C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13139">
                <a:tc>
                  <a:txBody>
                    <a:bodyPr/>
                    <a:lstStyle/>
                    <a:p>
                      <a:pPr marL="370840" marR="3625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«Живая»</a:t>
                      </a:r>
                      <a:r>
                        <a:rPr lang="ru-RU" sz="1400" baseline="0" dirty="0" smtClean="0">
                          <a:effectLst/>
                        </a:rPr>
                        <a:t> из источника </a:t>
                      </a:r>
                      <a:r>
                        <a:rPr lang="ru-RU" sz="1400" baseline="0" dirty="0" err="1" smtClean="0">
                          <a:effectLst/>
                        </a:rPr>
                        <a:t>Хачкар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marR="8255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13139">
                <a:tc>
                  <a:txBody>
                    <a:bodyPr/>
                    <a:lstStyle/>
                    <a:p>
                      <a:pPr marL="370840" marR="362585" indent="0" algn="ctr" defTabSz="914400" rtl="0" eaLnBrk="1" fontAlgn="auto" latinLnBrk="0" hangingPunct="1">
                        <a:lnSpc>
                          <a:spcPts val="15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«Мёртвая»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</a:rPr>
                        <a:t>из источника </a:t>
                      </a:r>
                      <a:r>
                        <a:rPr lang="ru-RU" sz="1400" baseline="0" dirty="0" err="1" smtClean="0">
                          <a:effectLst/>
                        </a:rPr>
                        <a:t>Хачкар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marR="8255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18204">
                <a:tc>
                  <a:txBody>
                    <a:bodyPr/>
                    <a:lstStyle/>
                    <a:p>
                      <a:pPr marL="368935" marR="36385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Вода «</a:t>
                      </a:r>
                      <a:r>
                        <a:rPr lang="ru-RU" sz="1400" dirty="0" err="1" smtClean="0">
                          <a:effectLst/>
                        </a:rPr>
                        <a:t>Лысогорская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marR="8255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85936"/>
            <a:ext cx="8229600" cy="2178968"/>
          </a:xfrm>
        </p:spPr>
        <p:txBody>
          <a:bodyPr>
            <a:normAutofit fontScale="90000"/>
          </a:bodyPr>
          <a:lstStyle/>
          <a:p>
            <a:pPr lvl="0" algn="l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1600" u="sng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Температура кипения - это температура, при которой жидкость кипит. Цель: измерить температуры кипения воды разных образцов.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alt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газовая горелка, термометр, стакан калориметра, штатив.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Ход работы: </a:t>
            </a:r>
            <a:r>
              <a:rPr lang="ru-RU" alt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Измерить температуру кипения. Результат: все измерения занесены в таблицу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Вывод: </a:t>
            </a:r>
            <a:r>
              <a:rPr lang="ru-RU" alt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 учётом погрешности используемого прибора температура кипения примерно одинаковая и равна 100 градусов по шкале Цельсия.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19672" y="17778"/>
            <a:ext cx="597666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023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змерение температуры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кипения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1662" y="6093296"/>
            <a:ext cx="9165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с учётом погрешности используемого прибора температура кипения примерно одинаковая и равна 100 градусов по шкале Цельсия.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10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5516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 исследуемой воды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6400800" cy="347472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Для того чтобы провести работу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съездили на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Хачкар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 источнику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набрали воду из источников с названиями «Живая вода», «Мёртвая вода» и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Исследовали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из этих источников, а именно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сульфат-ионов и хлорид-ионов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исследуемой воде.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 основе проведенных экспериментов сделали выводы.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8920"/>
            <a:ext cx="2876130" cy="215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39598"/>
            <a:ext cx="3517776" cy="263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0" y="4077072"/>
            <a:ext cx="3553095" cy="2664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2" y="116632"/>
            <a:ext cx="3561073" cy="267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5149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5721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765</Words>
  <Application>Microsoft Office PowerPoint</Application>
  <PresentationFormat>Экран (4:3)</PresentationFormat>
  <Paragraphs>159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Волна</vt:lpstr>
      <vt:lpstr>1_Волна</vt:lpstr>
      <vt:lpstr>Кнопка</vt:lpstr>
      <vt:lpstr>1_Воздушный поток</vt:lpstr>
      <vt:lpstr>Базовая</vt:lpstr>
      <vt:lpstr>NewsPrint</vt:lpstr>
      <vt:lpstr>1_Кнопка</vt:lpstr>
      <vt:lpstr>Углы</vt:lpstr>
      <vt:lpstr>1_Углы</vt:lpstr>
      <vt:lpstr>Остин</vt:lpstr>
      <vt:lpstr>1_Базовая</vt:lpstr>
      <vt:lpstr>Метро</vt:lpstr>
      <vt:lpstr>Тема:  «Живая и минеральная вода»</vt:lpstr>
      <vt:lpstr>Презентация PowerPoint</vt:lpstr>
      <vt:lpstr>Актуальность проекта «Живая и минеральная вода».</vt:lpstr>
      <vt:lpstr>Физические свойства образцов исследуемой воды.</vt:lpstr>
      <vt:lpstr>Презентация PowerPoint</vt:lpstr>
      <vt:lpstr>Измерение плотности исследуемой воды</vt:lpstr>
      <vt:lpstr>Температура кипения - это температура, при которой жидкость кипит. Цель: измерить температуры кипения воды разных образцов. Оборудование: газовая горелка, термометр, стакан калориметра, штатив. Ход работы: Измерить температуру кипения. Результат: все измерения занесены в таблицу Вывод: с учётом погрешности используемого прибора температура кипения примерно одинаковая и равна 100 градусов по шкале Цельсия. </vt:lpstr>
      <vt:lpstr>Химические свойства образцов исследуемой воды.</vt:lpstr>
      <vt:lpstr>Презентация PowerPoint</vt:lpstr>
      <vt:lpstr>Определение pН минеральной воды.</vt:lpstr>
      <vt:lpstr>Определение сульфат - ионов в минеральной воде. </vt:lpstr>
      <vt:lpstr>Определение хлорид - ионов в минеральной воде</vt:lpstr>
      <vt:lpstr>Биологические свойства образцов исследуемой воды.</vt:lpstr>
      <vt:lpstr>Зависимость скорости  прорастания семян огурца от вида воды.</vt:lpstr>
      <vt:lpstr>Вывод: Живая вода ускоряет процессы прорастания семян и развития  растений огурца,  мертвая – замедляет, а в воде «Лысогорская» из-за значительного содержания солей семена набухли, но не проросли.</vt:lpstr>
      <vt:lpstr>                                                                        Заключение: Целью работы являлось выявление различий в свойствах воды из минеральных источников ст. Лысогорской и ее влияние на рост и развитие растений. Экспериментально было установлено, что образцы имеют не значительные отличия по физическим исследуемым параметрам (плотность и теплоёмкость). По результатам химического исследования выяснилось, что в состав воды из разных источников входят одни и те же химические элементы, но некоторые из них находятся в разных процентных отношениях, в воде «Лысогорская» присутствуют ионы йода. В ходе опыта по влиянию воды на скорость прорастания семян установлено, что семена, замоченные в «живой» воде, прорастают быстрее. Анализируя все полученные выводы, можно утверждать, что вода под названием «живая» и «мёртвая» практически не отличаются друг от друга по физическим параметрам и очень схожи по химическому составу. Значит, они должны оказывать практически одинаковое влияние на организмы, а их деление на «живую» и «мёртвую» весьма условно. Но нужно отметить, что рН живой воды ближе к нейтральному, а мертвой слабокислый.  Этим можно объяснить их влияние на скорость прорастания семян огурца и развитие всходов. В ходе работы было выявлено различий в свойствах воды из минеральных источников ст. Лысогорской и ее влияние на рост и развитие растений.</vt:lpstr>
      <vt:lpstr>Список литературы: 1. https://mcoip.ru/blog/2022/03/29/issledovatelskaya-rabota-vliyanie-zhivoj-i-mertvoj-vody-na-vshozhest-semyan-rost-i-razvitie-rastenij/  2. Физика. 7 – 9 классы: проект. – М. : Просвещение, 2018. – 48 с. – (Стандарты второго поколения). на основе авторской программы А.В.Перышкина, Е.М. Гутник,. С использованием оборудования центра «ТОЧКА РОСТА»7-11 классы/Министерство просвещения Российской Федерации/,2021г. 3. https://mwzh.su/mineralka-inform/54-lysogorskaya-voda-medicinskoye-zakluchenie.html 4. https://www.armmuseum.ru/news-blog/water-traditions-in-armenia-2022  5. https://georgievsk.ru/city/sela-i-stanitsy/lysogorskaya.php  6.  Химия. 8-9 класс: учебник для общеобразовательных учреждений / Г.Е. Рудзитис, Ф.Г. Фельдман. 4 издание. Просвещение, 2016-2021г. 7.  Ашахматина Т. Я. Школьный экологический мониторинг – М.:АГАР, 2000 г. 8. Чернова М. Н. Основы экологии -  М.: Дрофа,  2006 г. 9.Шустов С. Б., Шустова Л. В.: Химические основы экологии – М: Просвещение 1994 г.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Капустин</dc:creator>
  <cp:lastModifiedBy>Пользователь</cp:lastModifiedBy>
  <cp:revision>23</cp:revision>
  <dcterms:created xsi:type="dcterms:W3CDTF">2022-11-16T10:14:03Z</dcterms:created>
  <dcterms:modified xsi:type="dcterms:W3CDTF">2022-11-16T14:31:05Z</dcterms:modified>
</cp:coreProperties>
</file>